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05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6F001DDC-9A3D-43A8-8579-9796F1430434}" type="datetimeFigureOut">
              <a:rPr lang="en-US" smtClean="0"/>
              <a:t>1/3/2015</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40BA0453-7EB3-4B88-8AA5-88050285961D}" type="slidenum">
              <a:rPr lang="en-US" smtClean="0"/>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F001DDC-9A3D-43A8-8579-9796F1430434}" type="datetimeFigureOut">
              <a:rPr lang="en-US" smtClean="0"/>
              <a:t>1/3/2015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0BA0453-7EB3-4B88-8AA5-88050285961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F001DDC-9A3D-43A8-8579-9796F1430434}" type="datetimeFigureOut">
              <a:rPr lang="en-US" smtClean="0"/>
              <a:t>1/3/2015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0BA0453-7EB3-4B88-8AA5-88050285961D}" type="slidenum">
              <a:rPr lang="en-US" smtClean="0"/>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F001DDC-9A3D-43A8-8579-9796F1430434}" type="datetimeFigureOut">
              <a:rPr lang="en-US" smtClean="0"/>
              <a:t>1/3/2015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0BA0453-7EB3-4B88-8AA5-88050285961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F001DDC-9A3D-43A8-8579-9796F1430434}" type="datetimeFigureOut">
              <a:rPr lang="en-US" smtClean="0"/>
              <a:t>1/3/2015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0BA0453-7EB3-4B88-8AA5-88050285961D}" type="slidenum">
              <a:rPr lang="en-US" smtClean="0"/>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F001DDC-9A3D-43A8-8579-9796F1430434}" type="datetimeFigureOut">
              <a:rPr lang="en-US" smtClean="0"/>
              <a:t>1/3/2015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0BA0453-7EB3-4B88-8AA5-88050285961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F001DDC-9A3D-43A8-8579-9796F1430434}" type="datetimeFigureOut">
              <a:rPr lang="en-US" smtClean="0"/>
              <a:t>1/3/2015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0BA0453-7EB3-4B88-8AA5-88050285961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F001DDC-9A3D-43A8-8579-9796F1430434}" type="datetimeFigureOut">
              <a:rPr lang="en-US" smtClean="0"/>
              <a:t>1/3/2015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0BA0453-7EB3-4B88-8AA5-88050285961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6F001DDC-9A3D-43A8-8579-9796F1430434}" type="datetimeFigureOut">
              <a:rPr lang="en-US" smtClean="0"/>
              <a:t>1/3/2015</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40BA0453-7EB3-4B88-8AA5-88050285961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F001DDC-9A3D-43A8-8579-9796F1430434}" type="datetimeFigureOut">
              <a:rPr lang="en-US" smtClean="0"/>
              <a:t>1/3/2015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0BA0453-7EB3-4B88-8AA5-88050285961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F001DDC-9A3D-43A8-8579-9796F1430434}" type="datetimeFigureOut">
              <a:rPr lang="en-US" smtClean="0"/>
              <a:t>1/3/2015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0BA0453-7EB3-4B88-8AA5-88050285961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6F001DDC-9A3D-43A8-8579-9796F1430434}" type="datetimeFigureOut">
              <a:rPr lang="en-US" smtClean="0"/>
              <a:t>1/3/2015</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40BA0453-7EB3-4B88-8AA5-88050285961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581400"/>
            <a:ext cx="7772400" cy="1975104"/>
          </a:xfrm>
        </p:spPr>
        <p:txBody>
          <a:bodyPr/>
          <a:lstStyle/>
          <a:p>
            <a:pPr algn="ctr"/>
            <a:r>
              <a:rPr lang="en-US" b="1" dirty="0" smtClean="0"/>
              <a:t>How do I use this web page?</a:t>
            </a:r>
            <a:endParaRPr lang="en-US" b="1" dirty="0"/>
          </a:p>
        </p:txBody>
      </p:sp>
      <p:sp>
        <p:nvSpPr>
          <p:cNvPr id="3" name="Subtitle 2"/>
          <p:cNvSpPr>
            <a:spLocks noGrp="1"/>
          </p:cNvSpPr>
          <p:nvPr>
            <p:ph type="subTitle" idx="1"/>
          </p:nvPr>
        </p:nvSpPr>
        <p:spPr>
          <a:xfrm>
            <a:off x="914400" y="1905000"/>
            <a:ext cx="7772400" cy="1508760"/>
          </a:xfrm>
        </p:spPr>
        <p:txBody>
          <a:bodyPr/>
          <a:lstStyle/>
          <a:p>
            <a:r>
              <a:rPr lang="en-US" dirty="0" smtClean="0"/>
              <a:t>Introduction to Automotive Technology</a:t>
            </a:r>
            <a:endParaRPr lang="en-US" dirty="0"/>
          </a:p>
        </p:txBody>
      </p:sp>
      <p:sp>
        <p:nvSpPr>
          <p:cNvPr id="4" name="TextBox 3"/>
          <p:cNvSpPr txBox="1"/>
          <p:nvPr/>
        </p:nvSpPr>
        <p:spPr>
          <a:xfrm>
            <a:off x="6019800" y="6019800"/>
            <a:ext cx="26670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By Instructor V. Bloom</a:t>
            </a:r>
            <a:endParaRPr lang="en-US" dirty="0">
              <a:effectLst>
                <a:outerShdw blurRad="38100" dist="38100" dir="2700000" algn="tl">
                  <a:srgbClr val="000000">
                    <a:alpha val="43137"/>
                  </a:srgbClr>
                </a:outerShdw>
              </a:effectLst>
            </a:endParaRPr>
          </a:p>
        </p:txBody>
      </p:sp>
    </p:spTree>
  </p:cSld>
  <p:clrMapOvr>
    <a:masterClrMapping/>
  </p:clrMapOvr>
  <p:transition advClick="0" advTm="4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The links in the right column with the </a:t>
            </a:r>
            <a:r>
              <a:rPr lang="en-US" sz="2800" dirty="0" smtClean="0">
                <a:solidFill>
                  <a:schemeClr val="accent1"/>
                </a:solidFill>
              </a:rPr>
              <a:t>green background </a:t>
            </a:r>
            <a:r>
              <a:rPr lang="en-US" sz="2800" dirty="0" smtClean="0"/>
              <a:t>are required- Do them!</a:t>
            </a:r>
            <a:endParaRPr lang="en-US" sz="2800" dirty="0"/>
          </a:p>
        </p:txBody>
      </p:sp>
      <p:pic>
        <p:nvPicPr>
          <p:cNvPr id="1026" name="Picture 2"/>
          <p:cNvPicPr>
            <a:picLocks noChangeAspect="1" noChangeArrowheads="1"/>
          </p:cNvPicPr>
          <p:nvPr/>
        </p:nvPicPr>
        <p:blipFill>
          <a:blip r:embed="rId2" cstate="print"/>
          <a:srcRect/>
          <a:stretch>
            <a:fillRect/>
          </a:stretch>
        </p:blipFill>
        <p:spPr bwMode="auto">
          <a:xfrm>
            <a:off x="685800" y="1676400"/>
            <a:ext cx="8173697" cy="4800600"/>
          </a:xfrm>
          <a:prstGeom prst="rect">
            <a:avLst/>
          </a:prstGeom>
          <a:noFill/>
          <a:ln w="9525">
            <a:noFill/>
            <a:miter lim="800000"/>
            <a:headEnd/>
            <a:tailEnd/>
          </a:ln>
        </p:spPr>
      </p:pic>
      <p:sp>
        <p:nvSpPr>
          <p:cNvPr id="7" name="Left Arrow 6"/>
          <p:cNvSpPr/>
          <p:nvPr/>
        </p:nvSpPr>
        <p:spPr>
          <a:xfrm>
            <a:off x="7010400" y="2438400"/>
            <a:ext cx="1219200" cy="5334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bIns="182880" rtlCol="0" anchor="ctr"/>
          <a:lstStyle/>
          <a:p>
            <a:pPr algn="ctr"/>
            <a:r>
              <a:rPr lang="en-US" sz="2000" b="1" dirty="0" smtClean="0">
                <a:solidFill>
                  <a:schemeClr val="bg1"/>
                </a:solidFill>
              </a:rPr>
              <a:t>4</a:t>
            </a:r>
            <a:endParaRPr lang="en-US" sz="2000" b="1" dirty="0">
              <a:solidFill>
                <a:schemeClr val="bg1"/>
              </a:solidFill>
            </a:endParaRPr>
          </a:p>
        </p:txBody>
      </p:sp>
      <p:sp>
        <p:nvSpPr>
          <p:cNvPr id="8" name="Left Arrow 7"/>
          <p:cNvSpPr/>
          <p:nvPr/>
        </p:nvSpPr>
        <p:spPr>
          <a:xfrm>
            <a:off x="7010400" y="3733800"/>
            <a:ext cx="1219200" cy="762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p:cNvSpPr/>
          <p:nvPr/>
        </p:nvSpPr>
        <p:spPr>
          <a:xfrm>
            <a:off x="7010400" y="3048000"/>
            <a:ext cx="1219200" cy="762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a:off x="7010400" y="3352800"/>
            <a:ext cx="1219200" cy="1524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a:off x="7010400" y="3962400"/>
            <a:ext cx="1219200" cy="762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eft Arrow 11"/>
          <p:cNvSpPr/>
          <p:nvPr/>
        </p:nvSpPr>
        <p:spPr>
          <a:xfrm>
            <a:off x="7010400" y="4267200"/>
            <a:ext cx="1219200" cy="1524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Arrow 12"/>
          <p:cNvSpPr/>
          <p:nvPr/>
        </p:nvSpPr>
        <p:spPr>
          <a:xfrm>
            <a:off x="7010400" y="4648200"/>
            <a:ext cx="1219200" cy="685800"/>
          </a:xfrm>
          <a:prstGeom prst="leftArrow">
            <a:avLst>
              <a:gd name="adj1" fmla="val 50000"/>
              <a:gd name="adj2" fmla="val 64604"/>
            </a:avLst>
          </a:prstGeom>
        </p:spPr>
        <p:style>
          <a:lnRef idx="2">
            <a:schemeClr val="accent1">
              <a:shade val="50000"/>
            </a:schemeClr>
          </a:lnRef>
          <a:fillRef idx="1">
            <a:schemeClr val="accent1"/>
          </a:fillRef>
          <a:effectRef idx="0">
            <a:schemeClr val="accent1"/>
          </a:effectRef>
          <a:fontRef idx="minor">
            <a:schemeClr val="lt1"/>
          </a:fontRef>
        </p:style>
        <p:txBody>
          <a:bodyPr bIns="182880" rtlCol="0" anchor="ctr"/>
          <a:lstStyle/>
          <a:p>
            <a:pPr algn="ctr"/>
            <a:r>
              <a:rPr lang="en-US" sz="2000" b="1" dirty="0" smtClean="0">
                <a:solidFill>
                  <a:schemeClr val="bg1"/>
                </a:solidFill>
              </a:rPr>
              <a:t>5</a:t>
            </a:r>
            <a:endParaRPr lang="en-US" sz="2800" b="1" dirty="0">
              <a:solidFill>
                <a:schemeClr val="bg1"/>
              </a:solidFill>
            </a:endParaRPr>
          </a:p>
        </p:txBody>
      </p:sp>
      <p:sp>
        <p:nvSpPr>
          <p:cNvPr id="14" name="Left Arrow 13"/>
          <p:cNvSpPr/>
          <p:nvPr/>
        </p:nvSpPr>
        <p:spPr>
          <a:xfrm>
            <a:off x="7010400" y="5867400"/>
            <a:ext cx="1219200" cy="1524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eft Arrow 14"/>
          <p:cNvSpPr/>
          <p:nvPr/>
        </p:nvSpPr>
        <p:spPr>
          <a:xfrm>
            <a:off x="7010400" y="6172200"/>
            <a:ext cx="1219200" cy="1524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1+#ppt_w/2"/>
                                          </p:val>
                                        </p:tav>
                                        <p:tav tm="100000">
                                          <p:val>
                                            <p:strVal val="#ppt_x"/>
                                          </p:val>
                                        </p:tav>
                                      </p:tavLst>
                                    </p:anim>
                                    <p:anim calcmode="lin" valueType="num">
                                      <p:cBhvr additive="base">
                                        <p:cTn id="33" dur="50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1+#ppt_w/2"/>
                                          </p:val>
                                        </p:tav>
                                        <p:tav tm="100000">
                                          <p:val>
                                            <p:strVal val="#ppt_x"/>
                                          </p:val>
                                        </p:tav>
                                      </p:tavLst>
                                    </p:anim>
                                    <p:anim calcmode="lin" valueType="num">
                                      <p:cBhvr additive="base">
                                        <p:cTn id="43" dur="500" fill="hold"/>
                                        <p:tgtEl>
                                          <p:spTgt spid="1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1+#ppt_w/2"/>
                                          </p:val>
                                        </p:tav>
                                        <p:tav tm="100000">
                                          <p:val>
                                            <p:strVal val="#ppt_x"/>
                                          </p:val>
                                        </p:tav>
                                      </p:tavLst>
                                    </p:anim>
                                    <p:anim calcmode="lin" valueType="num">
                                      <p:cBhvr additive="base">
                                        <p:cTn id="48" dur="500" fill="hold"/>
                                        <p:tgtEl>
                                          <p:spTgt spid="15"/>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9" fill="hold" grpId="0" nodeType="afterEffect">
                                  <p:stCondLst>
                                    <p:cond delay="0"/>
                                  </p:stCondLst>
                                  <p:iterate type="lt">
                                    <p:tmPct val="10000"/>
                                  </p:iterate>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0-#ppt_w/2"/>
                                          </p:val>
                                        </p:tav>
                                        <p:tav tm="100000">
                                          <p:val>
                                            <p:strVal val="#ppt_x"/>
                                          </p:val>
                                        </p:tav>
                                      </p:tavLst>
                                    </p:anim>
                                    <p:anim calcmode="lin" valueType="num">
                                      <p:cBhvr additive="base">
                                        <p:cTn id="53"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Do </a:t>
            </a:r>
            <a:r>
              <a:rPr lang="en-US" sz="2800" dirty="0" smtClean="0"/>
              <a:t>them in order from top to bottom!</a:t>
            </a:r>
            <a:br>
              <a:rPr lang="en-US" sz="2800" dirty="0" smtClean="0"/>
            </a:br>
            <a:r>
              <a:rPr lang="en-US" sz="1100" dirty="0" smtClean="0"/>
              <a:t/>
            </a:r>
            <a:br>
              <a:rPr lang="en-US" sz="1100" dirty="0" smtClean="0"/>
            </a:br>
            <a:r>
              <a:rPr lang="en-US" sz="1800" i="1" dirty="0" smtClean="0"/>
              <a:t>(</a:t>
            </a:r>
            <a:r>
              <a:rPr lang="en-US" sz="1800" i="1" dirty="0" smtClean="0"/>
              <a:t>The </a:t>
            </a:r>
            <a:r>
              <a:rPr lang="en-US" sz="1800" i="1" dirty="0" smtClean="0"/>
              <a:t>assignments are designed to be done in this specific order)</a:t>
            </a:r>
            <a:endParaRPr lang="en-US" sz="2800" i="1" dirty="0"/>
          </a:p>
        </p:txBody>
      </p:sp>
      <p:pic>
        <p:nvPicPr>
          <p:cNvPr id="1026" name="Picture 2"/>
          <p:cNvPicPr>
            <a:picLocks noChangeAspect="1" noChangeArrowheads="1"/>
          </p:cNvPicPr>
          <p:nvPr/>
        </p:nvPicPr>
        <p:blipFill>
          <a:blip r:embed="rId2" cstate="print"/>
          <a:srcRect/>
          <a:stretch>
            <a:fillRect/>
          </a:stretch>
        </p:blipFill>
        <p:spPr bwMode="auto">
          <a:xfrm>
            <a:off x="685800" y="1676400"/>
            <a:ext cx="8173697" cy="4800600"/>
          </a:xfrm>
          <a:prstGeom prst="rect">
            <a:avLst/>
          </a:prstGeom>
          <a:noFill/>
          <a:ln w="9525">
            <a:noFill/>
            <a:miter lim="800000"/>
            <a:headEnd/>
            <a:tailEnd/>
          </a:ln>
        </p:spPr>
      </p:pic>
      <p:sp>
        <p:nvSpPr>
          <p:cNvPr id="7" name="Left Arrow 6"/>
          <p:cNvSpPr/>
          <p:nvPr/>
        </p:nvSpPr>
        <p:spPr>
          <a:xfrm>
            <a:off x="7010400" y="2438400"/>
            <a:ext cx="1219200" cy="5334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eft Arrow 7"/>
          <p:cNvSpPr/>
          <p:nvPr/>
        </p:nvSpPr>
        <p:spPr>
          <a:xfrm>
            <a:off x="7010400" y="3733800"/>
            <a:ext cx="1219200" cy="762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p:cNvSpPr/>
          <p:nvPr/>
        </p:nvSpPr>
        <p:spPr>
          <a:xfrm>
            <a:off x="7010400" y="3048000"/>
            <a:ext cx="1219200" cy="762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a:off x="7010400" y="3352800"/>
            <a:ext cx="1219200" cy="1524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a:off x="7010400" y="3962400"/>
            <a:ext cx="1219200" cy="762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eft Arrow 11"/>
          <p:cNvSpPr/>
          <p:nvPr/>
        </p:nvSpPr>
        <p:spPr>
          <a:xfrm>
            <a:off x="7010400" y="4267200"/>
            <a:ext cx="1219200" cy="1524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Arrow 12"/>
          <p:cNvSpPr/>
          <p:nvPr/>
        </p:nvSpPr>
        <p:spPr>
          <a:xfrm>
            <a:off x="7010400" y="4648200"/>
            <a:ext cx="1219200" cy="685800"/>
          </a:xfrm>
          <a:prstGeom prst="leftArrow">
            <a:avLst>
              <a:gd name="adj1" fmla="val 50000"/>
              <a:gd name="adj2" fmla="val 646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 Arrow 13"/>
          <p:cNvSpPr/>
          <p:nvPr/>
        </p:nvSpPr>
        <p:spPr>
          <a:xfrm>
            <a:off x="7010400" y="5867400"/>
            <a:ext cx="1219200" cy="1524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eft Arrow 14"/>
          <p:cNvSpPr/>
          <p:nvPr/>
        </p:nvSpPr>
        <p:spPr>
          <a:xfrm>
            <a:off x="7010400" y="6172200"/>
            <a:ext cx="1219200" cy="152400"/>
          </a:xfrm>
          <a:prstGeom prst="leftArrow">
            <a:avLst>
              <a:gd name="adj1" fmla="val 50000"/>
              <a:gd name="adj2" fmla="val 111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1+#ppt_w/2"/>
                                          </p:val>
                                        </p:tav>
                                        <p:tav tm="100000">
                                          <p:val>
                                            <p:strVal val="#ppt_x"/>
                                          </p:val>
                                        </p:tav>
                                      </p:tavLst>
                                    </p:anim>
                                    <p:anim calcmode="lin" valueType="num">
                                      <p:cBhvr additive="base">
                                        <p:cTn id="33" dur="50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1+#ppt_w/2"/>
                                          </p:val>
                                        </p:tav>
                                        <p:tav tm="100000">
                                          <p:val>
                                            <p:strVal val="#ppt_x"/>
                                          </p:val>
                                        </p:tav>
                                      </p:tavLst>
                                    </p:anim>
                                    <p:anim calcmode="lin" valueType="num">
                                      <p:cBhvr additive="base">
                                        <p:cTn id="43" dur="500" fill="hold"/>
                                        <p:tgtEl>
                                          <p:spTgt spid="1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1+#ppt_w/2"/>
                                          </p:val>
                                        </p:tav>
                                        <p:tav tm="100000">
                                          <p:val>
                                            <p:strVal val="#ppt_x"/>
                                          </p:val>
                                        </p:tav>
                                      </p:tavLst>
                                    </p:anim>
                                    <p:anim calcmode="lin" valueType="num">
                                      <p:cBhvr additive="base">
                                        <p:cTn id="48" dur="500" fill="hold"/>
                                        <p:tgtEl>
                                          <p:spTgt spid="15"/>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9" fill="hold" grpId="0" nodeType="afterEffect">
                                  <p:stCondLst>
                                    <p:cond delay="0"/>
                                  </p:stCondLst>
                                  <p:iterate type="lt">
                                    <p:tmPct val="10000"/>
                                  </p:iterate>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0-#ppt_w/2"/>
                                          </p:val>
                                        </p:tav>
                                        <p:tav tm="100000">
                                          <p:val>
                                            <p:strVal val="#ppt_x"/>
                                          </p:val>
                                        </p:tav>
                                      </p:tavLst>
                                    </p:anim>
                                    <p:anim calcmode="lin" valueType="num">
                                      <p:cBhvr additive="base">
                                        <p:cTn id="53"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153400" cy="1371600"/>
          </a:xfrm>
        </p:spPr>
        <p:txBody>
          <a:bodyPr/>
          <a:lstStyle/>
          <a:p>
            <a:pPr algn="ctr"/>
            <a:r>
              <a:rPr lang="en-US" sz="2000" b="1" dirty="0" smtClean="0"/>
              <a:t>The links with </a:t>
            </a:r>
            <a:r>
              <a:rPr lang="en-US" sz="2000" b="1" dirty="0" smtClean="0">
                <a:solidFill>
                  <a:schemeClr val="tx2"/>
                </a:solidFill>
              </a:rPr>
              <a:t>white</a:t>
            </a:r>
            <a:r>
              <a:rPr lang="en-US" sz="2000" b="1" dirty="0" smtClean="0"/>
              <a:t>, </a:t>
            </a:r>
            <a:r>
              <a:rPr lang="en-US" sz="2000" b="1" dirty="0" smtClean="0">
                <a:solidFill>
                  <a:srgbClr val="FFFF00"/>
                </a:solidFill>
              </a:rPr>
              <a:t>yellow</a:t>
            </a:r>
            <a:r>
              <a:rPr lang="en-US" sz="2000" b="1" dirty="0" smtClean="0"/>
              <a:t>, and </a:t>
            </a:r>
            <a:r>
              <a:rPr lang="en-US" sz="2000" b="1" dirty="0" smtClean="0">
                <a:solidFill>
                  <a:schemeClr val="accent4">
                    <a:lumMod val="40000"/>
                    <a:lumOff val="60000"/>
                  </a:schemeClr>
                </a:solidFill>
              </a:rPr>
              <a:t>blue</a:t>
            </a:r>
            <a:r>
              <a:rPr lang="en-US" sz="2000" b="1" dirty="0" smtClean="0"/>
              <a:t> backgrounds are there to assist you with completing the assignments in </a:t>
            </a:r>
            <a:r>
              <a:rPr lang="en-US" sz="2000" b="1" dirty="0" smtClean="0">
                <a:solidFill>
                  <a:srgbClr val="92D050"/>
                </a:solidFill>
              </a:rPr>
              <a:t>green</a:t>
            </a:r>
            <a:r>
              <a:rPr lang="en-US" sz="2000" b="1" dirty="0" smtClean="0"/>
              <a:t>.</a:t>
            </a:r>
            <a:r>
              <a:rPr lang="en-US" sz="2800" dirty="0" smtClean="0"/>
              <a:t/>
            </a:r>
            <a:br>
              <a:rPr lang="en-US" sz="2800" dirty="0" smtClean="0"/>
            </a:br>
            <a:r>
              <a:rPr lang="en-US" sz="2000" dirty="0" smtClean="0"/>
              <a:t/>
            </a:r>
            <a:br>
              <a:rPr lang="en-US" sz="2000" dirty="0" smtClean="0"/>
            </a:br>
            <a:r>
              <a:rPr lang="en-US" sz="1400" i="1" dirty="0" smtClean="0"/>
              <a:t>(</a:t>
            </a:r>
            <a:r>
              <a:rPr lang="en-US" sz="1400" i="1" dirty="0" smtClean="0"/>
              <a:t>The </a:t>
            </a:r>
            <a:r>
              <a:rPr lang="en-US" sz="1400" i="1" dirty="0" smtClean="0"/>
              <a:t>white, yellow, and blue links are usually near the task that they help with)</a:t>
            </a:r>
            <a:endParaRPr lang="en-US" sz="2800" i="1" dirty="0"/>
          </a:p>
        </p:txBody>
      </p:sp>
      <p:pic>
        <p:nvPicPr>
          <p:cNvPr id="1026" name="Picture 2"/>
          <p:cNvPicPr>
            <a:picLocks noChangeAspect="1" noChangeArrowheads="1"/>
          </p:cNvPicPr>
          <p:nvPr/>
        </p:nvPicPr>
        <p:blipFill>
          <a:blip r:embed="rId2" cstate="print"/>
          <a:srcRect/>
          <a:stretch>
            <a:fillRect/>
          </a:stretch>
        </p:blipFill>
        <p:spPr bwMode="auto">
          <a:xfrm>
            <a:off x="685800" y="1676400"/>
            <a:ext cx="8173697" cy="4800600"/>
          </a:xfrm>
          <a:prstGeom prst="rect">
            <a:avLst/>
          </a:prstGeom>
          <a:noFill/>
          <a:ln w="9525">
            <a:noFill/>
            <a:miter lim="800000"/>
            <a:headEnd/>
            <a:tailEnd/>
          </a:ln>
        </p:spPr>
      </p:pic>
      <p:sp>
        <p:nvSpPr>
          <p:cNvPr id="10" name="Left Arrow 9"/>
          <p:cNvSpPr/>
          <p:nvPr/>
        </p:nvSpPr>
        <p:spPr>
          <a:xfrm>
            <a:off x="7010400" y="3276600"/>
            <a:ext cx="1219200" cy="76200"/>
          </a:xfrm>
          <a:prstGeom prst="leftArrow">
            <a:avLst>
              <a:gd name="adj1" fmla="val 50000"/>
              <a:gd name="adj2" fmla="val 111132"/>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 Arrow 13"/>
          <p:cNvSpPr/>
          <p:nvPr/>
        </p:nvSpPr>
        <p:spPr>
          <a:xfrm>
            <a:off x="7010400" y="3581400"/>
            <a:ext cx="1219200" cy="152400"/>
          </a:xfrm>
          <a:prstGeom prst="leftArrow">
            <a:avLst>
              <a:gd name="adj1" fmla="val 50000"/>
              <a:gd name="adj2" fmla="val 111132"/>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eft Arrow 15"/>
          <p:cNvSpPr/>
          <p:nvPr/>
        </p:nvSpPr>
        <p:spPr>
          <a:xfrm>
            <a:off x="7010400" y="3505200"/>
            <a:ext cx="1219200" cy="76200"/>
          </a:xfrm>
          <a:prstGeom prst="leftArrow">
            <a:avLst>
              <a:gd name="adj1" fmla="val 50000"/>
              <a:gd name="adj2" fmla="val 111132"/>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 Arrow 16"/>
          <p:cNvSpPr/>
          <p:nvPr/>
        </p:nvSpPr>
        <p:spPr>
          <a:xfrm>
            <a:off x="7010400" y="4038600"/>
            <a:ext cx="1219200" cy="76200"/>
          </a:xfrm>
          <a:prstGeom prst="leftArrow">
            <a:avLst>
              <a:gd name="adj1" fmla="val 50000"/>
              <a:gd name="adj2" fmla="val 111132"/>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Left Arrow 17"/>
          <p:cNvSpPr/>
          <p:nvPr/>
        </p:nvSpPr>
        <p:spPr>
          <a:xfrm>
            <a:off x="7010400" y="4191000"/>
            <a:ext cx="1219200" cy="76200"/>
          </a:xfrm>
          <a:prstGeom prst="leftArrow">
            <a:avLst>
              <a:gd name="adj1" fmla="val 50000"/>
              <a:gd name="adj2" fmla="val 111132"/>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Left Arrow 18"/>
          <p:cNvSpPr/>
          <p:nvPr/>
        </p:nvSpPr>
        <p:spPr>
          <a:xfrm>
            <a:off x="7010400" y="4495800"/>
            <a:ext cx="1219200" cy="152400"/>
          </a:xfrm>
          <a:prstGeom prst="leftArrow">
            <a:avLst>
              <a:gd name="adj1" fmla="val 50000"/>
              <a:gd name="adj2" fmla="val 111132"/>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Left Arrow 19"/>
          <p:cNvSpPr/>
          <p:nvPr/>
        </p:nvSpPr>
        <p:spPr>
          <a:xfrm>
            <a:off x="7010400" y="6019800"/>
            <a:ext cx="1219200" cy="76200"/>
          </a:xfrm>
          <a:prstGeom prst="leftArrow">
            <a:avLst>
              <a:gd name="adj1" fmla="val 50000"/>
              <a:gd name="adj2" fmla="val 111132"/>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Left Arrow 20"/>
          <p:cNvSpPr/>
          <p:nvPr/>
        </p:nvSpPr>
        <p:spPr>
          <a:xfrm>
            <a:off x="7010400" y="6096000"/>
            <a:ext cx="1219200" cy="76200"/>
          </a:xfrm>
          <a:prstGeom prst="leftArrow">
            <a:avLst>
              <a:gd name="adj1" fmla="val 50000"/>
              <a:gd name="adj2" fmla="val 111132"/>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Left Arrow 21"/>
          <p:cNvSpPr/>
          <p:nvPr/>
        </p:nvSpPr>
        <p:spPr>
          <a:xfrm>
            <a:off x="7010400" y="5410200"/>
            <a:ext cx="1219200" cy="76200"/>
          </a:xfrm>
          <a:prstGeom prst="leftArrow">
            <a:avLst>
              <a:gd name="adj1" fmla="val 50000"/>
              <a:gd name="adj2" fmla="val 111132"/>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1+#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1+#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1+#ppt_w/2"/>
                                          </p:val>
                                        </p:tav>
                                        <p:tav tm="100000">
                                          <p:val>
                                            <p:strVal val="#ppt_x"/>
                                          </p:val>
                                        </p:tav>
                                      </p:tavLst>
                                    </p:anim>
                                    <p:anim calcmode="lin" valueType="num">
                                      <p:cBhvr additive="base">
                                        <p:cTn id="33" dur="500" fill="hold"/>
                                        <p:tgtEl>
                                          <p:spTgt spid="19"/>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1+#ppt_w/2"/>
                                          </p:val>
                                        </p:tav>
                                        <p:tav tm="100000">
                                          <p:val>
                                            <p:strVal val="#ppt_x"/>
                                          </p:val>
                                        </p:tav>
                                      </p:tavLst>
                                    </p:anim>
                                    <p:anim calcmode="lin" valueType="num">
                                      <p:cBhvr additive="base">
                                        <p:cTn id="38" dur="500" fill="hold"/>
                                        <p:tgtEl>
                                          <p:spTgt spid="22"/>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1+#ppt_w/2"/>
                                          </p:val>
                                        </p:tav>
                                        <p:tav tm="100000">
                                          <p:val>
                                            <p:strVal val="#ppt_x"/>
                                          </p:val>
                                        </p:tav>
                                      </p:tavLst>
                                    </p:anim>
                                    <p:anim calcmode="lin" valueType="num">
                                      <p:cBhvr additive="base">
                                        <p:cTn id="43" dur="500" fill="hold"/>
                                        <p:tgtEl>
                                          <p:spTgt spid="20"/>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1+#ppt_w/2"/>
                                          </p:val>
                                        </p:tav>
                                        <p:tav tm="100000">
                                          <p:val>
                                            <p:strVal val="#ppt_x"/>
                                          </p:val>
                                        </p:tav>
                                      </p:tavLst>
                                    </p:anim>
                                    <p:anim calcmode="lin" valueType="num">
                                      <p:cBhvr additive="base">
                                        <p:cTn id="48" dur="500" fill="hold"/>
                                        <p:tgtEl>
                                          <p:spTgt spid="21"/>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9" fill="hold" grpId="0" nodeType="afterEffect">
                                  <p:stCondLst>
                                    <p:cond delay="0"/>
                                  </p:stCondLst>
                                  <p:iterate type="lt">
                                    <p:tmPct val="10000"/>
                                  </p:iterate>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0-#ppt_w/2"/>
                                          </p:val>
                                        </p:tav>
                                        <p:tav tm="100000">
                                          <p:val>
                                            <p:strVal val="#ppt_x"/>
                                          </p:val>
                                        </p:tav>
                                      </p:tavLst>
                                    </p:anim>
                                    <p:anim calcmode="lin" valueType="num">
                                      <p:cBhvr additive="base">
                                        <p:cTn id="53"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4" grpId="0" animBg="1"/>
      <p:bldP spid="16" grpId="0" animBg="1"/>
      <p:bldP spid="17" grpId="0" animBg="1"/>
      <p:bldP spid="18" grpId="0" animBg="1"/>
      <p:bldP spid="19" grpId="0" animBg="1"/>
      <p:bldP spid="20" grpId="0" animBg="1"/>
      <p:bldP spid="21"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153400" cy="1524000"/>
          </a:xfrm>
        </p:spPr>
        <p:txBody>
          <a:bodyPr/>
          <a:lstStyle/>
          <a:p>
            <a:pPr algn="ctr"/>
            <a:r>
              <a:rPr lang="en-US" sz="2000" b="1" dirty="0" smtClean="0"/>
              <a:t>The links with </a:t>
            </a:r>
            <a:r>
              <a:rPr lang="en-US" sz="2000" b="1" dirty="0" smtClean="0">
                <a:solidFill>
                  <a:srgbClr val="FFFF00"/>
                </a:solidFill>
              </a:rPr>
              <a:t>yellow</a:t>
            </a:r>
            <a:r>
              <a:rPr lang="en-US" sz="2000" b="1" dirty="0" smtClean="0"/>
              <a:t> that say </a:t>
            </a:r>
            <a:r>
              <a:rPr lang="en-US" sz="2000" b="1" dirty="0" smtClean="0">
                <a:solidFill>
                  <a:srgbClr val="FF0000"/>
                </a:solidFill>
              </a:rPr>
              <a:t>“Quiz Directions” </a:t>
            </a:r>
            <a:r>
              <a:rPr lang="en-US" sz="2000" b="1" dirty="0" smtClean="0"/>
              <a:t>will tell you the password for the quiz, how to fill out the information that the quiz asks for (like name, period, etc…), and how to print the successfully completed quiz.</a:t>
            </a:r>
            <a:r>
              <a:rPr lang="en-US" sz="1200" dirty="0" smtClean="0"/>
              <a:t/>
            </a:r>
            <a:br>
              <a:rPr lang="en-US" sz="1200" dirty="0" smtClean="0"/>
            </a:br>
            <a:r>
              <a:rPr lang="en-US" sz="1400" i="1" dirty="0" smtClean="0"/>
              <a:t>(These links are near the quiz that they help with)</a:t>
            </a:r>
            <a:endParaRPr lang="en-US" sz="2800" i="1" dirty="0"/>
          </a:p>
        </p:txBody>
      </p:sp>
      <p:pic>
        <p:nvPicPr>
          <p:cNvPr id="1026" name="Picture 2"/>
          <p:cNvPicPr>
            <a:picLocks noChangeAspect="1" noChangeArrowheads="1"/>
          </p:cNvPicPr>
          <p:nvPr/>
        </p:nvPicPr>
        <p:blipFill>
          <a:blip r:embed="rId2" cstate="print"/>
          <a:srcRect/>
          <a:stretch>
            <a:fillRect/>
          </a:stretch>
        </p:blipFill>
        <p:spPr bwMode="auto">
          <a:xfrm>
            <a:off x="685800" y="1676400"/>
            <a:ext cx="8173697" cy="4800600"/>
          </a:xfrm>
          <a:prstGeom prst="rect">
            <a:avLst/>
          </a:prstGeom>
          <a:noFill/>
          <a:ln w="9525">
            <a:noFill/>
            <a:miter lim="800000"/>
            <a:headEnd/>
            <a:tailEnd/>
          </a:ln>
        </p:spPr>
      </p:pic>
      <p:sp>
        <p:nvSpPr>
          <p:cNvPr id="14" name="Left Arrow 13"/>
          <p:cNvSpPr/>
          <p:nvPr/>
        </p:nvSpPr>
        <p:spPr>
          <a:xfrm>
            <a:off x="7010400" y="3581400"/>
            <a:ext cx="1219200" cy="152400"/>
          </a:xfrm>
          <a:prstGeom prst="leftArrow">
            <a:avLst>
              <a:gd name="adj1" fmla="val 50000"/>
              <a:gd name="adj2" fmla="val 111132"/>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Left Arrow 17"/>
          <p:cNvSpPr/>
          <p:nvPr/>
        </p:nvSpPr>
        <p:spPr>
          <a:xfrm>
            <a:off x="7010400" y="4191000"/>
            <a:ext cx="1219200" cy="76200"/>
          </a:xfrm>
          <a:prstGeom prst="leftArrow">
            <a:avLst>
              <a:gd name="adj1" fmla="val 50000"/>
              <a:gd name="adj2" fmla="val 111132"/>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Left Arrow 18"/>
          <p:cNvSpPr/>
          <p:nvPr/>
        </p:nvSpPr>
        <p:spPr>
          <a:xfrm>
            <a:off x="7010400" y="4495800"/>
            <a:ext cx="1219200" cy="152400"/>
          </a:xfrm>
          <a:prstGeom prst="leftArrow">
            <a:avLst>
              <a:gd name="adj1" fmla="val 50000"/>
              <a:gd name="adj2" fmla="val 111132"/>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Left Arrow 20"/>
          <p:cNvSpPr/>
          <p:nvPr/>
        </p:nvSpPr>
        <p:spPr>
          <a:xfrm>
            <a:off x="7010400" y="6096000"/>
            <a:ext cx="1219200" cy="76200"/>
          </a:xfrm>
          <a:prstGeom prst="leftArrow">
            <a:avLst>
              <a:gd name="adj1" fmla="val 50000"/>
              <a:gd name="adj2" fmla="val 111132"/>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1+#ppt_w/2"/>
                                          </p:val>
                                        </p:tav>
                                        <p:tav tm="100000">
                                          <p:val>
                                            <p:strVal val="#ppt_x"/>
                                          </p:val>
                                        </p:tav>
                                      </p:tavLst>
                                    </p:anim>
                                    <p:anim calcmode="lin" valueType="num">
                                      <p:cBhvr additive="base">
                                        <p:cTn id="18" dur="500" fill="hold"/>
                                        <p:tgtEl>
                                          <p:spTgt spid="1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1+#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9" fill="hold" grpId="0" nodeType="afterEffect">
                                  <p:stCondLst>
                                    <p:cond delay="0"/>
                                  </p:stCondLst>
                                  <p:iterate type="lt">
                                    <p:tmPct val="10000"/>
                                  </p:iterate>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animBg="1"/>
      <p:bldP spid="18" grpId="0" animBg="1"/>
      <p:bldP spid="19"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763000" cy="1371600"/>
          </a:xfrm>
        </p:spPr>
        <p:txBody>
          <a:bodyPr/>
          <a:lstStyle/>
          <a:p>
            <a:pPr algn="ctr"/>
            <a:r>
              <a:rPr lang="en-US" sz="2000" b="1" dirty="0" smtClean="0"/>
              <a:t>The links with </a:t>
            </a:r>
            <a:r>
              <a:rPr lang="en-US" sz="2000" b="1" dirty="0" smtClean="0">
                <a:solidFill>
                  <a:schemeClr val="tx2"/>
                </a:solidFill>
              </a:rPr>
              <a:t>white</a:t>
            </a:r>
            <a:r>
              <a:rPr lang="en-US" sz="2000" b="1" dirty="0" smtClean="0"/>
              <a:t> are information (like power points) that are there to assist you with completing the assignments in </a:t>
            </a:r>
            <a:r>
              <a:rPr lang="en-US" sz="2000" b="1" dirty="0" smtClean="0">
                <a:solidFill>
                  <a:srgbClr val="92D050"/>
                </a:solidFill>
              </a:rPr>
              <a:t>green</a:t>
            </a:r>
            <a:r>
              <a:rPr lang="en-US" sz="2000" b="1" dirty="0" smtClean="0"/>
              <a:t>.</a:t>
            </a:r>
            <a:r>
              <a:rPr lang="en-US" sz="2800" dirty="0" smtClean="0"/>
              <a:t/>
            </a:r>
            <a:br>
              <a:rPr lang="en-US" sz="2800" dirty="0" smtClean="0"/>
            </a:br>
            <a:r>
              <a:rPr lang="en-US" sz="2000" dirty="0" smtClean="0"/>
              <a:t/>
            </a:r>
            <a:br>
              <a:rPr lang="en-US" sz="2000" dirty="0" smtClean="0"/>
            </a:br>
            <a:r>
              <a:rPr lang="en-US" sz="1400" i="1" dirty="0" smtClean="0"/>
              <a:t>(</a:t>
            </a:r>
            <a:r>
              <a:rPr lang="en-US" sz="1400" i="1" dirty="0" smtClean="0"/>
              <a:t>The </a:t>
            </a:r>
            <a:r>
              <a:rPr lang="en-US" sz="1400" i="1" dirty="0" smtClean="0"/>
              <a:t>white links are usually near the task that they help with)</a:t>
            </a:r>
            <a:endParaRPr lang="en-US" sz="2800" i="1" dirty="0"/>
          </a:p>
        </p:txBody>
      </p:sp>
      <p:pic>
        <p:nvPicPr>
          <p:cNvPr id="1026" name="Picture 2"/>
          <p:cNvPicPr>
            <a:picLocks noChangeAspect="1" noChangeArrowheads="1"/>
          </p:cNvPicPr>
          <p:nvPr/>
        </p:nvPicPr>
        <p:blipFill>
          <a:blip r:embed="rId2" cstate="print"/>
          <a:srcRect/>
          <a:stretch>
            <a:fillRect/>
          </a:stretch>
        </p:blipFill>
        <p:spPr bwMode="auto">
          <a:xfrm>
            <a:off x="685800" y="1676400"/>
            <a:ext cx="8173697" cy="4800600"/>
          </a:xfrm>
          <a:prstGeom prst="rect">
            <a:avLst/>
          </a:prstGeom>
          <a:noFill/>
          <a:ln w="9525">
            <a:noFill/>
            <a:miter lim="800000"/>
            <a:headEnd/>
            <a:tailEnd/>
          </a:ln>
        </p:spPr>
      </p:pic>
      <p:sp>
        <p:nvSpPr>
          <p:cNvPr id="10" name="Left Arrow 9"/>
          <p:cNvSpPr/>
          <p:nvPr/>
        </p:nvSpPr>
        <p:spPr>
          <a:xfrm>
            <a:off x="7010400" y="3276600"/>
            <a:ext cx="1219200" cy="76200"/>
          </a:xfrm>
          <a:prstGeom prst="leftArrow">
            <a:avLst>
              <a:gd name="adj1" fmla="val 50000"/>
              <a:gd name="adj2" fmla="val 111132"/>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eft Arrow 15"/>
          <p:cNvSpPr/>
          <p:nvPr/>
        </p:nvSpPr>
        <p:spPr>
          <a:xfrm>
            <a:off x="7010400" y="3505200"/>
            <a:ext cx="1219200" cy="76200"/>
          </a:xfrm>
          <a:prstGeom prst="leftArrow">
            <a:avLst>
              <a:gd name="adj1" fmla="val 50000"/>
              <a:gd name="adj2" fmla="val 111132"/>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 Arrow 16"/>
          <p:cNvSpPr/>
          <p:nvPr/>
        </p:nvSpPr>
        <p:spPr>
          <a:xfrm>
            <a:off x="7010400" y="4038600"/>
            <a:ext cx="1219200" cy="76200"/>
          </a:xfrm>
          <a:prstGeom prst="leftArrow">
            <a:avLst>
              <a:gd name="adj1" fmla="val 50000"/>
              <a:gd name="adj2" fmla="val 111132"/>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Left Arrow 19"/>
          <p:cNvSpPr/>
          <p:nvPr/>
        </p:nvSpPr>
        <p:spPr>
          <a:xfrm>
            <a:off x="7010400" y="6019800"/>
            <a:ext cx="1219200" cy="76200"/>
          </a:xfrm>
          <a:prstGeom prst="leftArrow">
            <a:avLst>
              <a:gd name="adj1" fmla="val 50000"/>
              <a:gd name="adj2" fmla="val 111132"/>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1+#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1+#ppt_w/2"/>
                                          </p:val>
                                        </p:tav>
                                        <p:tav tm="100000">
                                          <p:val>
                                            <p:strVal val="#ppt_x"/>
                                          </p:val>
                                        </p:tav>
                                      </p:tavLst>
                                    </p:anim>
                                    <p:anim calcmode="lin" valueType="num">
                                      <p:cBhvr additive="base">
                                        <p:cTn id="23" dur="500" fill="hold"/>
                                        <p:tgtEl>
                                          <p:spTgt spid="2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9" fill="hold" grpId="0" nodeType="afterEffect">
                                  <p:stCondLst>
                                    <p:cond delay="0"/>
                                  </p:stCondLst>
                                  <p:iterate type="lt">
                                    <p:tmPct val="10000"/>
                                  </p:iterate>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6" grpId="0" animBg="1"/>
      <p:bldP spid="17"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533400" y="1676400"/>
            <a:ext cx="5486400" cy="5023556"/>
          </a:xfrm>
          <a:prstGeom prst="rect">
            <a:avLst/>
          </a:prstGeom>
          <a:noFill/>
          <a:ln w="9525">
            <a:noFill/>
            <a:miter lim="800000"/>
            <a:headEnd/>
            <a:tailEnd/>
          </a:ln>
        </p:spPr>
      </p:pic>
      <p:sp>
        <p:nvSpPr>
          <p:cNvPr id="3" name="Left Arrow 2"/>
          <p:cNvSpPr/>
          <p:nvPr/>
        </p:nvSpPr>
        <p:spPr>
          <a:xfrm>
            <a:off x="6019800" y="2209800"/>
            <a:ext cx="1219200" cy="152400"/>
          </a:xfrm>
          <a:prstGeom prst="leftArrow">
            <a:avLst>
              <a:gd name="adj1" fmla="val 50000"/>
              <a:gd name="adj2" fmla="val 111132"/>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Left Arrow 3"/>
          <p:cNvSpPr/>
          <p:nvPr/>
        </p:nvSpPr>
        <p:spPr>
          <a:xfrm>
            <a:off x="6019800" y="6400800"/>
            <a:ext cx="1219200" cy="152400"/>
          </a:xfrm>
          <a:prstGeom prst="leftArrow">
            <a:avLst>
              <a:gd name="adj1" fmla="val 50000"/>
              <a:gd name="adj2" fmla="val 111132"/>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62000" y="228600"/>
            <a:ext cx="7467600" cy="1446550"/>
          </a:xfrm>
          <a:prstGeom prst="rect">
            <a:avLst/>
          </a:prstGeom>
          <a:noFill/>
        </p:spPr>
        <p:txBody>
          <a:bodyPr wrap="square" rtlCol="0">
            <a:spAutoFit/>
          </a:bodyPr>
          <a:lstStyle/>
          <a:p>
            <a:pPr algn="ctr"/>
            <a:r>
              <a:rPr lang="en-US" sz="2400" b="1" dirty="0" smtClean="0"/>
              <a:t>The links with </a:t>
            </a:r>
            <a:r>
              <a:rPr lang="en-US" sz="2400" b="1" dirty="0" smtClean="0">
                <a:solidFill>
                  <a:srgbClr val="00B0F0"/>
                </a:solidFill>
              </a:rPr>
              <a:t>blue</a:t>
            </a:r>
            <a:r>
              <a:rPr lang="en-US" sz="2400" b="1" dirty="0" smtClean="0">
                <a:solidFill>
                  <a:schemeClr val="tx2"/>
                </a:solidFill>
              </a:rPr>
              <a:t> </a:t>
            </a:r>
            <a:r>
              <a:rPr lang="en-US" sz="2400" b="1" dirty="0" smtClean="0"/>
              <a:t>are resources that are there to assist </a:t>
            </a:r>
            <a:br>
              <a:rPr lang="en-US" sz="2400" b="1" dirty="0" smtClean="0"/>
            </a:br>
            <a:r>
              <a:rPr lang="en-US" sz="2400" b="1" dirty="0" smtClean="0"/>
              <a:t>you with completing the assignments in </a:t>
            </a:r>
            <a:r>
              <a:rPr lang="en-US" sz="2400" b="1" dirty="0" smtClean="0">
                <a:solidFill>
                  <a:srgbClr val="92D050"/>
                </a:solidFill>
              </a:rPr>
              <a:t>green</a:t>
            </a:r>
            <a:r>
              <a:rPr lang="en-US" sz="2400" b="1" dirty="0" smtClean="0"/>
              <a:t>.</a:t>
            </a:r>
            <a:r>
              <a:rPr lang="en-US" sz="3200" dirty="0" smtClean="0"/>
              <a:t/>
            </a:r>
            <a:br>
              <a:rPr lang="en-US" sz="3200" dirty="0" smtClean="0"/>
            </a:br>
            <a:r>
              <a:rPr lang="en-US" sz="2400" dirty="0" smtClean="0"/>
              <a:t/>
            </a:r>
            <a:br>
              <a:rPr lang="en-US" sz="2400" dirty="0" smtClean="0"/>
            </a:br>
            <a:r>
              <a:rPr lang="en-US" sz="1600" i="1" dirty="0" smtClean="0"/>
              <a:t>(The blue links are usually near the task that they help with)</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iterate type="lt">
                                    <p:tmPct val="10000"/>
                                  </p:iterate>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14400"/>
            <a:ext cx="9144000" cy="1446550"/>
          </a:xfrm>
          <a:prstGeom prst="rect">
            <a:avLst/>
          </a:prstGeom>
          <a:noFill/>
        </p:spPr>
        <p:txBody>
          <a:bodyPr wrap="square" rtlCol="0">
            <a:spAutoFit/>
          </a:bodyPr>
          <a:lstStyle/>
          <a:p>
            <a:pPr algn="ctr"/>
            <a:r>
              <a:rPr lang="en-US" sz="8800" b="1" dirty="0" smtClean="0">
                <a:solidFill>
                  <a:srgbClr val="00B0F0"/>
                </a:solidFill>
                <a:effectLst>
                  <a:outerShdw blurRad="38100" dist="38100" dir="2700000" algn="tl">
                    <a:srgbClr val="000000">
                      <a:alpha val="43137"/>
                    </a:srgbClr>
                  </a:outerShdw>
                </a:effectLst>
              </a:rPr>
              <a:t>Questions?</a:t>
            </a:r>
            <a:endParaRPr lang="en-US" sz="8800" b="1" dirty="0">
              <a:solidFill>
                <a:srgbClr val="00B0F0"/>
              </a:solidFill>
              <a:effectLst>
                <a:outerShdw blurRad="38100" dist="38100" dir="2700000" algn="tl">
                  <a:srgbClr val="000000">
                    <a:alpha val="43137"/>
                  </a:srgbClr>
                </a:outerShdw>
              </a:effectLst>
            </a:endParaRPr>
          </a:p>
        </p:txBody>
      </p:sp>
      <p:sp>
        <p:nvSpPr>
          <p:cNvPr id="3" name="TextBox 2"/>
          <p:cNvSpPr txBox="1"/>
          <p:nvPr/>
        </p:nvSpPr>
        <p:spPr>
          <a:xfrm>
            <a:off x="1752600" y="3276600"/>
            <a:ext cx="6705600" cy="1200329"/>
          </a:xfrm>
          <a:prstGeom prst="rect">
            <a:avLst/>
          </a:prstGeom>
          <a:noFill/>
        </p:spPr>
        <p:txBody>
          <a:bodyPr wrap="square" rtlCol="0">
            <a:spAutoFit/>
          </a:bodyPr>
          <a:lstStyle/>
          <a:p>
            <a:pPr marL="342900" indent="-342900">
              <a:buAutoNum type="arabicPeriod"/>
            </a:pPr>
            <a:r>
              <a:rPr lang="en-US" sz="2400" dirty="0" smtClean="0"/>
              <a:t>Watch this power point again</a:t>
            </a:r>
          </a:p>
          <a:p>
            <a:pPr marL="342900" indent="-342900">
              <a:buAutoNum type="arabicPeriod"/>
            </a:pPr>
            <a:r>
              <a:rPr lang="en-US" sz="2400" dirty="0" smtClean="0"/>
              <a:t>Ask three other students in the class</a:t>
            </a:r>
          </a:p>
          <a:p>
            <a:pPr marL="342900" indent="-342900">
              <a:buAutoNum type="arabicPeriod"/>
            </a:pPr>
            <a:r>
              <a:rPr lang="en-US" sz="2400" dirty="0" smtClean="0"/>
              <a:t>Ask the instructor (did you do 1 &amp; 2 first?)</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267200"/>
            <a:ext cx="9144000" cy="1107996"/>
          </a:xfrm>
          <a:prstGeom prst="rect">
            <a:avLst/>
          </a:prstGeom>
          <a:noFill/>
        </p:spPr>
        <p:txBody>
          <a:bodyPr wrap="square" rtlCol="0">
            <a:spAutoFit/>
          </a:bodyPr>
          <a:lstStyle/>
          <a:p>
            <a:pPr algn="ctr"/>
            <a:r>
              <a:rPr lang="en-US" sz="6600" dirty="0" smtClean="0">
                <a:effectLst>
                  <a:outerShdw blurRad="38100" dist="38100" dir="2700000" algn="tl">
                    <a:srgbClr val="000000">
                      <a:alpha val="43137"/>
                    </a:srgbClr>
                  </a:outerShdw>
                </a:effectLst>
              </a:rPr>
              <a:t>The End</a:t>
            </a:r>
            <a:endParaRPr lang="en-US"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66</TotalTime>
  <Words>175</Words>
  <Application>Microsoft Office PowerPoint</Application>
  <PresentationFormat>On-screen Show (4:3)</PresentationFormat>
  <Paragraphs>16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Metro</vt:lpstr>
      <vt:lpstr>How do I use this web page?</vt:lpstr>
      <vt:lpstr>The links in the right column with the green background are required- Do them!</vt:lpstr>
      <vt:lpstr>Do them in order from top to bottom!  (The assignments are designed to be done in this specific order)</vt:lpstr>
      <vt:lpstr>The links with white, yellow, and blue backgrounds are there to assist you with completing the assignments in green.  (The white, yellow, and blue links are usually near the task that they help with)</vt:lpstr>
      <vt:lpstr>The links with yellow that say “Quiz Directions” will tell you the password for the quiz, how to fill out the information that the quiz asks for (like name, period, etc…), and how to print the successfully completed quiz. (These links are near the quiz that they help with)</vt:lpstr>
      <vt:lpstr>The links with white are information (like power points) that are there to assist you with completing the assignments in green.  (The white links are usually near the task that they help with)</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 I use this page?</dc:title>
  <dc:creator>Vance</dc:creator>
  <cp:lastModifiedBy>Vance</cp:lastModifiedBy>
  <cp:revision>20</cp:revision>
  <dcterms:created xsi:type="dcterms:W3CDTF">2015-01-03T20:25:33Z</dcterms:created>
  <dcterms:modified xsi:type="dcterms:W3CDTF">2015-01-03T21:32:05Z</dcterms:modified>
</cp:coreProperties>
</file>